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ns Extra Bold" charset="1" panose="020B0906030804020204"/>
      <p:regular r:id="rId17"/>
    </p:embeddedFont>
    <p:embeddedFont>
      <p:font typeface="Poppins Bold" charset="1" panose="00000800000000000000"/>
      <p:regular r:id="rId18"/>
    </p:embeddedFont>
    <p:embeddedFont>
      <p:font typeface="Poppins" charset="1" panose="00000500000000000000"/>
      <p:regular r:id="rId19"/>
    </p:embeddedFont>
    <p:embeddedFont>
      <p:font typeface="Canva Sans Bold" charset="1" panose="020B08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https://drive.google.com/file/d/1ApHn3oD3Mj1inY5_UUg08_vdmOeg3FGM/view?usp=sharing"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6420234" y="-1717598"/>
            <a:ext cx="3735531" cy="3735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47857" y="-643475"/>
            <a:ext cx="1286950" cy="12869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929195" y="8389571"/>
            <a:ext cx="3735531" cy="37355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grpSp>
        <p:nvGrpSpPr>
          <p:cNvPr name="Group 12" id="12"/>
          <p:cNvGrpSpPr/>
          <p:nvPr/>
        </p:nvGrpSpPr>
        <p:grpSpPr>
          <a:xfrm rot="0">
            <a:off x="6097502" y="5590237"/>
            <a:ext cx="14099416" cy="140994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391331" y="1111611"/>
            <a:ext cx="11755879" cy="2734775"/>
          </a:xfrm>
          <a:prstGeom prst="rect">
            <a:avLst/>
          </a:prstGeom>
        </p:spPr>
        <p:txBody>
          <a:bodyPr anchor="t" rtlCol="false" tIns="0" lIns="0" bIns="0" rIns="0">
            <a:spAutoFit/>
          </a:bodyPr>
          <a:lstStyle/>
          <a:p>
            <a:pPr algn="l">
              <a:lnSpc>
                <a:spcPts val="7289"/>
              </a:lnSpc>
              <a:spcBef>
                <a:spcPct val="0"/>
              </a:spcBef>
            </a:pPr>
            <a:r>
              <a:rPr lang="en-US" sz="5206">
                <a:solidFill>
                  <a:srgbClr val="051D40"/>
                </a:solidFill>
                <a:latin typeface="Open Sans Extra Bold"/>
                <a:ea typeface="Open Sans Extra Bold"/>
                <a:cs typeface="Open Sans Extra Bold"/>
                <a:sym typeface="Open Sans Extra Bold"/>
              </a:rPr>
              <a:t>Automated Resume Screening and Microsoft Form Submission with UiPath</a:t>
            </a:r>
          </a:p>
        </p:txBody>
      </p:sp>
      <p:grpSp>
        <p:nvGrpSpPr>
          <p:cNvPr name="Group 16" id="16"/>
          <p:cNvGrpSpPr/>
          <p:nvPr/>
        </p:nvGrpSpPr>
        <p:grpSpPr>
          <a:xfrm rot="0">
            <a:off x="-1929195" y="8389571"/>
            <a:ext cx="3735531" cy="373553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TextBox 20" id="20"/>
          <p:cNvSpPr txBox="true"/>
          <p:nvPr/>
        </p:nvSpPr>
        <p:spPr>
          <a:xfrm rot="0">
            <a:off x="1468056" y="5915177"/>
            <a:ext cx="7366063" cy="2930431"/>
          </a:xfrm>
          <a:prstGeom prst="rect">
            <a:avLst/>
          </a:prstGeom>
        </p:spPr>
        <p:txBody>
          <a:bodyPr anchor="t" rtlCol="false" tIns="0" lIns="0" bIns="0" rIns="0">
            <a:spAutoFit/>
          </a:bodyPr>
          <a:lstStyle/>
          <a:p>
            <a:pPr algn="l">
              <a:lnSpc>
                <a:spcPts val="3855"/>
              </a:lnSpc>
            </a:pPr>
            <a:r>
              <a:rPr lang="en-US" sz="2753" spc="-55" b="true">
                <a:solidFill>
                  <a:srgbClr val="051D40"/>
                </a:solidFill>
                <a:latin typeface="Poppins Bold"/>
                <a:ea typeface="Poppins Bold"/>
                <a:cs typeface="Poppins Bold"/>
                <a:sym typeface="Poppins Bold"/>
              </a:rPr>
              <a:t>Presented By:</a:t>
            </a:r>
          </a:p>
          <a:p>
            <a:pPr algn="l">
              <a:lnSpc>
                <a:spcPts val="3855"/>
              </a:lnSpc>
            </a:pPr>
            <a:r>
              <a:rPr lang="en-US" sz="2753" spc="-55">
                <a:solidFill>
                  <a:srgbClr val="051D40"/>
                </a:solidFill>
                <a:latin typeface="Poppins"/>
                <a:ea typeface="Poppins"/>
                <a:cs typeface="Poppins"/>
                <a:sym typeface="Poppins"/>
              </a:rPr>
              <a:t>Pooja Gusain</a:t>
            </a:r>
          </a:p>
          <a:p>
            <a:pPr algn="l">
              <a:lnSpc>
                <a:spcPts val="3855"/>
              </a:lnSpc>
            </a:pPr>
            <a:r>
              <a:rPr lang="en-US" sz="2753" spc="-55">
                <a:solidFill>
                  <a:srgbClr val="051D40"/>
                </a:solidFill>
                <a:latin typeface="Poppins"/>
                <a:ea typeface="Poppins"/>
                <a:cs typeface="Poppins"/>
                <a:sym typeface="Poppins"/>
              </a:rPr>
              <a:t>Ramneek Kaur</a:t>
            </a:r>
          </a:p>
          <a:p>
            <a:pPr algn="l">
              <a:lnSpc>
                <a:spcPts val="3855"/>
              </a:lnSpc>
            </a:pPr>
            <a:r>
              <a:rPr lang="en-US" sz="2753" spc="-55">
                <a:solidFill>
                  <a:srgbClr val="051D40"/>
                </a:solidFill>
                <a:latin typeface="Poppins"/>
                <a:ea typeface="Poppins"/>
                <a:cs typeface="Poppins"/>
                <a:sym typeface="Poppins"/>
              </a:rPr>
              <a:t>Himanshu</a:t>
            </a:r>
          </a:p>
          <a:p>
            <a:pPr algn="l">
              <a:lnSpc>
                <a:spcPts val="3855"/>
              </a:lnSpc>
            </a:pPr>
            <a:r>
              <a:rPr lang="en-US" sz="2753" spc="-55">
                <a:solidFill>
                  <a:srgbClr val="051D40"/>
                </a:solidFill>
                <a:latin typeface="Poppins"/>
                <a:ea typeface="Poppins"/>
                <a:cs typeface="Poppins"/>
                <a:sym typeface="Poppins"/>
              </a:rPr>
              <a:t>Anmolpreet Singh</a:t>
            </a:r>
          </a:p>
          <a:p>
            <a:pPr algn="l">
              <a:lnSpc>
                <a:spcPts val="3855"/>
              </a:lnSpc>
              <a:spcBef>
                <a:spcPct val="0"/>
              </a:spcBef>
            </a:pPr>
            <a:r>
              <a:rPr lang="en-US" sz="2753" spc="-55">
                <a:solidFill>
                  <a:srgbClr val="051D40"/>
                </a:solidFill>
                <a:latin typeface="Poppins"/>
                <a:ea typeface="Poppins"/>
                <a:cs typeface="Poppins"/>
                <a:sym typeface="Poppins"/>
              </a:rPr>
              <a:t>Gungun</a:t>
            </a:r>
          </a:p>
        </p:txBody>
      </p:sp>
      <p:grpSp>
        <p:nvGrpSpPr>
          <p:cNvPr name="Group 21" id="21"/>
          <p:cNvGrpSpPr>
            <a:grpSpLocks noChangeAspect="true"/>
          </p:cNvGrpSpPr>
          <p:nvPr/>
        </p:nvGrpSpPr>
        <p:grpSpPr>
          <a:xfrm rot="0">
            <a:off x="10067873" y="3643419"/>
            <a:ext cx="8220127" cy="4714965"/>
            <a:chOff x="0" y="0"/>
            <a:chExt cx="7981950" cy="4578350"/>
          </a:xfrm>
        </p:grpSpPr>
        <p:sp>
          <p:nvSpPr>
            <p:cNvPr name="Freeform 22" id="22"/>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23" id="23"/>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4" id="24"/>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5" id="25"/>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6" id="26"/>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61" r="0" b="-3261"/>
              </a:stretch>
            </a:blipFill>
          </p:spPr>
        </p:sp>
      </p:grpSp>
      <p:sp>
        <p:nvSpPr>
          <p:cNvPr name="TextBox 27" id="27"/>
          <p:cNvSpPr txBox="true"/>
          <p:nvPr/>
        </p:nvSpPr>
        <p:spPr>
          <a:xfrm rot="0">
            <a:off x="1391331" y="4311100"/>
            <a:ext cx="7442787" cy="1153795"/>
          </a:xfrm>
          <a:prstGeom prst="rect">
            <a:avLst/>
          </a:prstGeom>
        </p:spPr>
        <p:txBody>
          <a:bodyPr anchor="t" rtlCol="false" tIns="0" lIns="0" bIns="0" rIns="0">
            <a:spAutoFit/>
          </a:bodyPr>
          <a:lstStyle/>
          <a:p>
            <a:pPr algn="l">
              <a:lnSpc>
                <a:spcPts val="3079"/>
              </a:lnSpc>
            </a:pPr>
            <a:r>
              <a:rPr lang="en-US" sz="2199" b="true">
                <a:solidFill>
                  <a:srgbClr val="051D40"/>
                </a:solidFill>
                <a:latin typeface="Canva Sans Bold"/>
                <a:ea typeface="Canva Sans Bold"/>
                <a:cs typeface="Canva Sans Bold"/>
                <a:sym typeface="Canva Sans Bold"/>
              </a:rPr>
              <a:t>Demo Link: https://drive.google.com/file/d/1ApHn3oD3Mj1inY5_UUg08_vdmOeg3FGM/view?usp=sharing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38021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grpSp>
        <p:nvGrpSpPr>
          <p:cNvPr name="Group 3" id="3"/>
          <p:cNvGrpSpPr/>
          <p:nvPr/>
        </p:nvGrpSpPr>
        <p:grpSpPr>
          <a:xfrm rot="0">
            <a:off x="1028700" y="2482755"/>
            <a:ext cx="16653303" cy="7599169"/>
            <a:chOff x="0" y="0"/>
            <a:chExt cx="4386055" cy="2001427"/>
          </a:xfrm>
        </p:grpSpPr>
        <p:sp>
          <p:nvSpPr>
            <p:cNvPr name="Freeform 4" id="4"/>
            <p:cNvSpPr/>
            <p:nvPr/>
          </p:nvSpPr>
          <p:spPr>
            <a:xfrm flipH="false" flipV="false" rot="0">
              <a:off x="0" y="0"/>
              <a:ext cx="4386055" cy="2001427"/>
            </a:xfrm>
            <a:custGeom>
              <a:avLst/>
              <a:gdLst/>
              <a:ahLst/>
              <a:cxnLst/>
              <a:rect r="r" b="b" t="t" l="l"/>
              <a:pathLst>
                <a:path h="2001427" w="4386055">
                  <a:moveTo>
                    <a:pt x="7903" y="0"/>
                  </a:moveTo>
                  <a:lnTo>
                    <a:pt x="4378152" y="0"/>
                  </a:lnTo>
                  <a:cubicBezTo>
                    <a:pt x="4380248" y="0"/>
                    <a:pt x="4382258" y="833"/>
                    <a:pt x="4383741" y="2315"/>
                  </a:cubicBezTo>
                  <a:cubicBezTo>
                    <a:pt x="4385223" y="3797"/>
                    <a:pt x="4386055" y="5807"/>
                    <a:pt x="4386055" y="7903"/>
                  </a:cubicBezTo>
                  <a:lnTo>
                    <a:pt x="4386055" y="1993524"/>
                  </a:lnTo>
                  <a:cubicBezTo>
                    <a:pt x="4386055" y="1995620"/>
                    <a:pt x="4385223" y="1997630"/>
                    <a:pt x="4383741" y="1999112"/>
                  </a:cubicBezTo>
                  <a:cubicBezTo>
                    <a:pt x="4382258" y="2000595"/>
                    <a:pt x="4380248" y="2001427"/>
                    <a:pt x="4378152" y="2001427"/>
                  </a:cubicBezTo>
                  <a:lnTo>
                    <a:pt x="7903" y="2001427"/>
                  </a:lnTo>
                  <a:cubicBezTo>
                    <a:pt x="5807" y="2001427"/>
                    <a:pt x="3797" y="2000595"/>
                    <a:pt x="2315" y="1999112"/>
                  </a:cubicBezTo>
                  <a:cubicBezTo>
                    <a:pt x="833" y="1997630"/>
                    <a:pt x="0" y="1995620"/>
                    <a:pt x="0" y="1993524"/>
                  </a:cubicBezTo>
                  <a:lnTo>
                    <a:pt x="0" y="7903"/>
                  </a:lnTo>
                  <a:cubicBezTo>
                    <a:pt x="0" y="5807"/>
                    <a:pt x="833" y="3797"/>
                    <a:pt x="2315" y="2315"/>
                  </a:cubicBezTo>
                  <a:cubicBezTo>
                    <a:pt x="3797" y="833"/>
                    <a:pt x="5807" y="0"/>
                    <a:pt x="7903" y="0"/>
                  </a:cubicBezTo>
                  <a:close/>
                </a:path>
              </a:pathLst>
            </a:custGeom>
            <a:solidFill>
              <a:srgbClr val="FDFDFD"/>
            </a:solidFill>
          </p:spPr>
        </p:sp>
        <p:sp>
          <p:nvSpPr>
            <p:cNvPr name="TextBox 5" id="5"/>
            <p:cNvSpPr txBox="true"/>
            <p:nvPr/>
          </p:nvSpPr>
          <p:spPr>
            <a:xfrm>
              <a:off x="0" y="-38100"/>
              <a:ext cx="4386055" cy="203952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70420" y="904875"/>
            <a:ext cx="8089336" cy="1126591"/>
          </a:xfrm>
          <a:prstGeom prst="rect">
            <a:avLst/>
          </a:prstGeom>
        </p:spPr>
        <p:txBody>
          <a:bodyPr anchor="t" rtlCol="false" tIns="0" lIns="0" bIns="0" rIns="0">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Challenges Faced</a:t>
            </a:r>
          </a:p>
        </p:txBody>
      </p:sp>
      <p:sp>
        <p:nvSpPr>
          <p:cNvPr name="Freeform 7" id="7"/>
          <p:cNvSpPr/>
          <p:nvPr/>
        </p:nvSpPr>
        <p:spPr>
          <a:xfrm flipH="false" flipV="false" rot="0">
            <a:off x="8527724" y="2788972"/>
            <a:ext cx="1232553" cy="1232553"/>
          </a:xfrm>
          <a:custGeom>
            <a:avLst/>
            <a:gdLst/>
            <a:ahLst/>
            <a:cxnLst/>
            <a:rect r="r" b="b" t="t" l="l"/>
            <a:pathLst>
              <a:path h="1232553" w="1232553">
                <a:moveTo>
                  <a:pt x="0" y="0"/>
                </a:moveTo>
                <a:lnTo>
                  <a:pt x="1232552" y="0"/>
                </a:lnTo>
                <a:lnTo>
                  <a:pt x="1232552"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3304389" y="2871740"/>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4211976" y="2871740"/>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10" id="10"/>
          <p:cNvGrpSpPr/>
          <p:nvPr/>
        </p:nvGrpSpPr>
        <p:grpSpPr>
          <a:xfrm rot="0">
            <a:off x="15573718" y="7940477"/>
            <a:ext cx="4693046" cy="469304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762110" y="4967839"/>
            <a:ext cx="4161784" cy="4464715"/>
          </a:xfrm>
          <a:prstGeom prst="rect">
            <a:avLst/>
          </a:prstGeom>
        </p:spPr>
        <p:txBody>
          <a:bodyPr anchor="t" rtlCol="false" tIns="0" lIns="0" bIns="0" rIns="0">
            <a:spAutoFit/>
          </a:bodyPr>
          <a:lstStyle/>
          <a:p>
            <a:pPr algn="just">
              <a:lnSpc>
                <a:spcPts val="2763"/>
              </a:lnSpc>
            </a:pPr>
            <a:r>
              <a:rPr lang="en-US" sz="1973" spc="-39">
                <a:solidFill>
                  <a:srgbClr val="145DA0"/>
                </a:solidFill>
                <a:latin typeface="Poppins"/>
                <a:ea typeface="Poppins"/>
                <a:cs typeface="Poppins"/>
                <a:sym typeface="Poppins"/>
              </a:rPr>
              <a:t>A significant challenge was working with new technology, which required a steep learning curve.</a:t>
            </a:r>
          </a:p>
          <a:p>
            <a:pPr algn="just">
              <a:lnSpc>
                <a:spcPts val="2763"/>
              </a:lnSpc>
            </a:pPr>
            <a:r>
              <a:rPr lang="en-US" sz="1973" spc="-39">
                <a:solidFill>
                  <a:srgbClr val="145DA0"/>
                </a:solidFill>
                <a:latin typeface="Poppins"/>
                <a:ea typeface="Poppins"/>
                <a:cs typeface="Poppins"/>
                <a:sym typeface="Poppins"/>
              </a:rPr>
              <a:t>To overcome this, we thoroughly reviewed the documentation for each step, ensuring a clear understanding of the tools and processes involved. This approach facilitated smoother implementation and boosted our confidence in using the new technology effectively.</a:t>
            </a:r>
          </a:p>
        </p:txBody>
      </p:sp>
      <p:sp>
        <p:nvSpPr>
          <p:cNvPr name="AutoShape 14" id="14"/>
          <p:cNvSpPr/>
          <p:nvPr/>
        </p:nvSpPr>
        <p:spPr>
          <a:xfrm>
            <a:off x="6405260" y="4021525"/>
            <a:ext cx="0" cy="4410340"/>
          </a:xfrm>
          <a:prstGeom prst="line">
            <a:avLst/>
          </a:prstGeom>
          <a:ln cap="flat" w="38100">
            <a:solidFill>
              <a:srgbClr val="145DA0"/>
            </a:solidFill>
            <a:prstDash val="solid"/>
            <a:headEnd type="none" len="sm" w="sm"/>
            <a:tailEnd type="none" len="sm" w="sm"/>
          </a:ln>
        </p:spPr>
      </p:sp>
      <p:sp>
        <p:nvSpPr>
          <p:cNvPr name="TextBox 15" id="15"/>
          <p:cNvSpPr txBox="true"/>
          <p:nvPr/>
        </p:nvSpPr>
        <p:spPr>
          <a:xfrm rot="0">
            <a:off x="2668758" y="4312045"/>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Challenge 01</a:t>
            </a:r>
          </a:p>
        </p:txBody>
      </p:sp>
      <p:sp>
        <p:nvSpPr>
          <p:cNvPr name="TextBox 16" id="16"/>
          <p:cNvSpPr txBox="true"/>
          <p:nvPr/>
        </p:nvSpPr>
        <p:spPr>
          <a:xfrm rot="0">
            <a:off x="6830586" y="5072442"/>
            <a:ext cx="5049531" cy="4357400"/>
          </a:xfrm>
          <a:prstGeom prst="rect">
            <a:avLst/>
          </a:prstGeom>
        </p:spPr>
        <p:txBody>
          <a:bodyPr anchor="t" rtlCol="false" tIns="0" lIns="0" bIns="0" rIns="0">
            <a:spAutoFit/>
          </a:bodyPr>
          <a:lstStyle/>
          <a:p>
            <a:pPr algn="just">
              <a:lnSpc>
                <a:spcPts val="2903"/>
              </a:lnSpc>
            </a:pPr>
            <a:r>
              <a:rPr lang="en-US" sz="2073" spc="-41">
                <a:solidFill>
                  <a:srgbClr val="145DA0"/>
                </a:solidFill>
                <a:latin typeface="Poppins"/>
                <a:ea typeface="Poppins"/>
                <a:cs typeface="Poppins"/>
                <a:sym typeface="Poppins"/>
              </a:rPr>
              <a:t>Microsoft F</a:t>
            </a:r>
            <a:r>
              <a:rPr lang="en-US" sz="2073" spc="-41" strike="noStrike" u="none">
                <a:solidFill>
                  <a:srgbClr val="145DA0"/>
                </a:solidFill>
                <a:latin typeface="Poppins"/>
                <a:ea typeface="Poppins"/>
                <a:cs typeface="Poppins"/>
                <a:sym typeface="Poppins"/>
              </a:rPr>
              <a:t>orm Field Variability:</a:t>
            </a:r>
          </a:p>
          <a:p>
            <a:pPr algn="just" marL="447736" indent="-223868" lvl="1">
              <a:lnSpc>
                <a:spcPts val="2903"/>
              </a:lnSpc>
              <a:buFont typeface="Arial"/>
              <a:buChar char="•"/>
            </a:pPr>
            <a:r>
              <a:rPr lang="en-US" sz="2073" spc="-41" strike="noStrike" u="none">
                <a:solidFill>
                  <a:srgbClr val="145DA0"/>
                </a:solidFill>
                <a:latin typeface="Poppins"/>
                <a:ea typeface="Poppins"/>
                <a:cs typeface="Poppins"/>
                <a:sym typeface="Poppins"/>
              </a:rPr>
              <a:t>Challenge: The Microsoft Form occasionally changed its field identifiers, leading to issues in the Type Into activity when populating fields.</a:t>
            </a:r>
          </a:p>
          <a:p>
            <a:pPr algn="just" marL="447736" indent="-223868" lvl="1">
              <a:lnSpc>
                <a:spcPts val="2903"/>
              </a:lnSpc>
              <a:buFont typeface="Arial"/>
              <a:buChar char="•"/>
            </a:pPr>
            <a:r>
              <a:rPr lang="en-US" sz="2073" spc="-41" strike="noStrike" u="none">
                <a:solidFill>
                  <a:srgbClr val="145DA0"/>
                </a:solidFill>
                <a:latin typeface="Poppins"/>
                <a:ea typeface="Poppins"/>
                <a:cs typeface="Poppins"/>
                <a:sym typeface="Poppins"/>
              </a:rPr>
              <a:t>Solution: We implemented anchor tags with dynamic selectors to identify fields based on their position relative to stable elements, rather than relying on changing identifiers.</a:t>
            </a:r>
          </a:p>
        </p:txBody>
      </p:sp>
      <p:sp>
        <p:nvSpPr>
          <p:cNvPr name="TextBox 17" id="17"/>
          <p:cNvSpPr txBox="true"/>
          <p:nvPr/>
        </p:nvSpPr>
        <p:spPr>
          <a:xfrm rot="0">
            <a:off x="8181107" y="4288832"/>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Challenge 02</a:t>
            </a:r>
          </a:p>
        </p:txBody>
      </p:sp>
      <p:sp>
        <p:nvSpPr>
          <p:cNvPr name="TextBox 18" id="18"/>
          <p:cNvSpPr txBox="true"/>
          <p:nvPr/>
        </p:nvSpPr>
        <p:spPr>
          <a:xfrm rot="0">
            <a:off x="12829440" y="5116076"/>
            <a:ext cx="4161784" cy="2407315"/>
          </a:xfrm>
          <a:prstGeom prst="rect">
            <a:avLst/>
          </a:prstGeom>
        </p:spPr>
        <p:txBody>
          <a:bodyPr anchor="t" rtlCol="false" tIns="0" lIns="0" bIns="0" rIns="0">
            <a:spAutoFit/>
          </a:bodyPr>
          <a:lstStyle/>
          <a:p>
            <a:pPr algn="just">
              <a:lnSpc>
                <a:spcPts val="2763"/>
              </a:lnSpc>
            </a:pPr>
            <a:r>
              <a:rPr lang="en-US" sz="1973" spc="-39">
                <a:solidFill>
                  <a:srgbClr val="145DA0"/>
                </a:solidFill>
                <a:latin typeface="Poppins"/>
                <a:ea typeface="Poppins"/>
                <a:cs typeface="Poppins"/>
                <a:sym typeface="Poppins"/>
              </a:rPr>
              <a:t>During the automation process, we encountered difficulties when populating the Excel file using the Excel Process Scope activities. This included issues related to data writing, and ensuring the integrity of the audit report.</a:t>
            </a:r>
          </a:p>
        </p:txBody>
      </p:sp>
      <p:sp>
        <p:nvSpPr>
          <p:cNvPr name="TextBox 19" id="19"/>
          <p:cNvSpPr txBox="true"/>
          <p:nvPr/>
        </p:nvSpPr>
        <p:spPr>
          <a:xfrm rot="0">
            <a:off x="13812087" y="4288832"/>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Challenge 03</a:t>
            </a:r>
          </a:p>
        </p:txBody>
      </p:sp>
      <p:sp>
        <p:nvSpPr>
          <p:cNvPr name="AutoShape 20" id="20"/>
          <p:cNvSpPr/>
          <p:nvPr/>
        </p:nvSpPr>
        <p:spPr>
          <a:xfrm>
            <a:off x="12343665" y="4021525"/>
            <a:ext cx="0" cy="4410340"/>
          </a:xfrm>
          <a:prstGeom prst="line">
            <a:avLst/>
          </a:prstGeom>
          <a:ln cap="flat" w="38100">
            <a:solidFill>
              <a:srgbClr val="145DA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104664" y="3755542"/>
            <a:ext cx="8819592" cy="1857638"/>
          </a:xfrm>
          <a:prstGeom prst="rect">
            <a:avLst/>
          </a:prstGeom>
        </p:spPr>
        <p:txBody>
          <a:bodyPr anchor="t" rtlCol="false" tIns="0" lIns="0" bIns="0" rIns="0">
            <a:spAutoFit/>
          </a:bodyPr>
          <a:lstStyle/>
          <a:p>
            <a:pPr algn="l" marL="0" indent="0" lvl="0">
              <a:lnSpc>
                <a:spcPts val="15210"/>
              </a:lnSpc>
              <a:spcBef>
                <a:spcPct val="0"/>
              </a:spcBef>
            </a:pPr>
            <a:r>
              <a:rPr lang="en-US" sz="10864">
                <a:solidFill>
                  <a:srgbClr val="051D40"/>
                </a:solidFill>
                <a:latin typeface="Open Sans Extra Bold"/>
                <a:ea typeface="Open Sans Extra Bold"/>
                <a:cs typeface="Open Sans Extra Bold"/>
                <a:sym typeface="Open Sans Extra Bold"/>
              </a:rPr>
              <a:t>THANK YOU!</a:t>
            </a:r>
          </a:p>
        </p:txBody>
      </p:sp>
      <p:sp>
        <p:nvSpPr>
          <p:cNvPr name="Freeform 3" id="3"/>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2"/>
            <a:stretch>
              <a:fillRect l="0" t="-3703" r="0" b="-3703"/>
            </a:stretch>
          </a:blipFill>
        </p:spPr>
      </p:sp>
      <p:grpSp>
        <p:nvGrpSpPr>
          <p:cNvPr name="Group 4" id="4"/>
          <p:cNvGrpSpPr/>
          <p:nvPr/>
        </p:nvGrpSpPr>
        <p:grpSpPr>
          <a:xfrm rot="0">
            <a:off x="12398912" y="0"/>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398912" y="9530041"/>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851610" y="4298879"/>
            <a:ext cx="9392643" cy="9529477"/>
          </a:xfrm>
          <a:custGeom>
            <a:avLst/>
            <a:gdLst/>
            <a:ahLst/>
            <a:cxnLst/>
            <a:rect r="r" b="b" t="t" l="l"/>
            <a:pathLst>
              <a:path h="9529477" w="9392643">
                <a:moveTo>
                  <a:pt x="0" y="0"/>
                </a:moveTo>
                <a:lnTo>
                  <a:pt x="9392643" y="0"/>
                </a:lnTo>
                <a:lnTo>
                  <a:pt x="9392643" y="9529477"/>
                </a:lnTo>
                <a:lnTo>
                  <a:pt x="0" y="9529477"/>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104664" y="5867723"/>
            <a:ext cx="9550802" cy="1153795"/>
          </a:xfrm>
          <a:prstGeom prst="rect">
            <a:avLst/>
          </a:prstGeom>
        </p:spPr>
        <p:txBody>
          <a:bodyPr anchor="t" rtlCol="false" tIns="0" lIns="0" bIns="0" rIns="0">
            <a:spAutoFit/>
          </a:bodyPr>
          <a:lstStyle/>
          <a:p>
            <a:pPr algn="l">
              <a:lnSpc>
                <a:spcPts val="3079"/>
              </a:lnSpc>
            </a:pPr>
            <a:r>
              <a:rPr lang="en-US" sz="2199" b="true">
                <a:solidFill>
                  <a:srgbClr val="051D40"/>
                </a:solidFill>
                <a:latin typeface="Canva Sans Bold"/>
                <a:ea typeface="Canva Sans Bold"/>
                <a:cs typeface="Canva Sans Bold"/>
                <a:sym typeface="Canva Sans Bold"/>
              </a:rPr>
              <a:t>Demo Link: https://drive.google.com/file/d/1ApHn3oD3Mj1inY5_UUg08_vdmOeg3FGM/view?usp=sharing</a:t>
            </a:r>
            <a:r>
              <a:rPr lang="en-US" b="true" sz="2199" u="sng">
                <a:solidFill>
                  <a:srgbClr val="051D40"/>
                </a:solidFill>
                <a:latin typeface="Canva Sans Bold"/>
                <a:ea typeface="Canva Sans Bold"/>
                <a:cs typeface="Canva Sans Bold"/>
                <a:sym typeface="Canva Sans Bold"/>
                <a:hlinkClick r:id="rId5" tooltip="https://drive.google.com/file/d/1ApHn3oD3Mj1inY5_UUg08_vdmOeg3FGM/view?usp=sharing"/>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77083"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Objective</a:t>
            </a:r>
          </a:p>
        </p:txBody>
      </p:sp>
      <p:sp>
        <p:nvSpPr>
          <p:cNvPr name="TextBox 10" id="10"/>
          <p:cNvSpPr txBox="true"/>
          <p:nvPr/>
        </p:nvSpPr>
        <p:spPr>
          <a:xfrm rot="0">
            <a:off x="3906280" y="4400853"/>
            <a:ext cx="10494490" cy="1409094"/>
          </a:xfrm>
          <a:prstGeom prst="rect">
            <a:avLst/>
          </a:prstGeom>
        </p:spPr>
        <p:txBody>
          <a:bodyPr anchor="t" rtlCol="false" tIns="0" lIns="0" bIns="0" rIns="0">
            <a:spAutoFit/>
          </a:bodyPr>
          <a:lstStyle/>
          <a:p>
            <a:pPr algn="ctr">
              <a:lnSpc>
                <a:spcPts val="3708"/>
              </a:lnSpc>
              <a:spcBef>
                <a:spcPct val="0"/>
              </a:spcBef>
            </a:pPr>
            <a:r>
              <a:rPr lang="en-US" sz="2648" spc="-52">
                <a:solidFill>
                  <a:srgbClr val="FDFDFD"/>
                </a:solidFill>
                <a:latin typeface="Poppins"/>
                <a:ea typeface="Poppins"/>
                <a:cs typeface="Poppins"/>
                <a:sym typeface="Poppins"/>
              </a:rPr>
              <a:t>Develop a bot that automates the screening of resumes and inputs candidate details into a Microsoft Form, streamlining the recruitment process for HR teams.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77083"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5113149" y="2903493"/>
            <a:ext cx="8603131"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Problem Statement</a:t>
            </a:r>
          </a:p>
        </p:txBody>
      </p:sp>
      <p:sp>
        <p:nvSpPr>
          <p:cNvPr name="TextBox 10" id="10"/>
          <p:cNvSpPr txBox="true"/>
          <p:nvPr/>
        </p:nvSpPr>
        <p:spPr>
          <a:xfrm rot="0">
            <a:off x="3896755" y="4226942"/>
            <a:ext cx="10494490" cy="2585749"/>
          </a:xfrm>
          <a:prstGeom prst="rect">
            <a:avLst/>
          </a:prstGeom>
        </p:spPr>
        <p:txBody>
          <a:bodyPr anchor="t" rtlCol="false" tIns="0" lIns="0" bIns="0" rIns="0">
            <a:spAutoFit/>
          </a:bodyPr>
          <a:lstStyle/>
          <a:p>
            <a:pPr algn="ctr">
              <a:lnSpc>
                <a:spcPts val="3428"/>
              </a:lnSpc>
              <a:spcBef>
                <a:spcPct val="0"/>
              </a:spcBef>
            </a:pPr>
            <a:r>
              <a:rPr lang="en-US" sz="2448" spc="-48">
                <a:solidFill>
                  <a:srgbClr val="FDFDFD"/>
                </a:solidFill>
                <a:latin typeface="Poppins"/>
                <a:ea typeface="Poppins"/>
                <a:cs typeface="Poppins"/>
                <a:sym typeface="Poppins"/>
              </a:rPr>
              <a:t>HR teams often manually review a high volume of resumes to identify qualified candidates. This repetitive and time-consuming task is prone to errors, leading to potential oversight of suitable candidates. Automating the initial screening phase can significantly reduce time spent, improve accuracy, and provide an audit trail for future reference.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126267" y="2195296"/>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8629" t="0" r="-28629" b="0"/>
              </a:stretch>
            </a:blipFill>
          </p:spPr>
        </p:sp>
      </p:grpSp>
      <p:sp>
        <p:nvSpPr>
          <p:cNvPr name="TextBox 10" id="10"/>
          <p:cNvSpPr txBox="true"/>
          <p:nvPr/>
        </p:nvSpPr>
        <p:spPr>
          <a:xfrm rot="0">
            <a:off x="1272241" y="3615307"/>
            <a:ext cx="8414772" cy="3826358"/>
          </a:xfrm>
          <a:prstGeom prst="rect">
            <a:avLst/>
          </a:prstGeom>
        </p:spPr>
        <p:txBody>
          <a:bodyPr anchor="t" rtlCol="false" tIns="0" lIns="0" bIns="0" rIns="0">
            <a:spAutoFit/>
          </a:bodyPr>
          <a:lstStyle/>
          <a:p>
            <a:pPr algn="l" marL="589616" indent="-294808" lvl="1">
              <a:lnSpc>
                <a:spcPts val="3823"/>
              </a:lnSpc>
              <a:spcBef>
                <a:spcPct val="0"/>
              </a:spcBef>
              <a:buFont typeface="Arial"/>
              <a:buChar char="•"/>
            </a:pPr>
            <a:r>
              <a:rPr lang="en-US" sz="2730" spc="-54">
                <a:solidFill>
                  <a:srgbClr val="051D40"/>
                </a:solidFill>
                <a:latin typeface="Poppins"/>
                <a:ea typeface="Poppins"/>
                <a:cs typeface="Poppins"/>
                <a:sym typeface="Poppins"/>
              </a:rPr>
              <a:t>F</a:t>
            </a:r>
            <a:r>
              <a:rPr lang="en-US" sz="2730" spc="-54" strike="noStrike" u="none">
                <a:solidFill>
                  <a:srgbClr val="051D40"/>
                </a:solidFill>
                <a:latin typeface="Poppins"/>
                <a:ea typeface="Poppins"/>
                <a:cs typeface="Poppins"/>
                <a:sym typeface="Poppins"/>
              </a:rPr>
              <a:t>etch emails using Get IMAP Mail Messages.</a:t>
            </a:r>
          </a:p>
          <a:p>
            <a:pPr algn="l" marL="589616" indent="-294808" lvl="1">
              <a:lnSpc>
                <a:spcPts val="3823"/>
              </a:lnSpc>
              <a:spcBef>
                <a:spcPct val="0"/>
              </a:spcBef>
              <a:buFont typeface="Arial"/>
              <a:buChar char="•"/>
            </a:pPr>
            <a:r>
              <a:rPr lang="en-US" sz="2730" spc="-54" strike="noStrike" u="none">
                <a:solidFill>
                  <a:srgbClr val="051D40"/>
                </a:solidFill>
                <a:latin typeface="Poppins"/>
                <a:ea typeface="Poppins"/>
                <a:cs typeface="Poppins"/>
                <a:sym typeface="Poppins"/>
              </a:rPr>
              <a:t>Filter for emails with the subject “STGi | New Hire(s)”.</a:t>
            </a:r>
          </a:p>
          <a:p>
            <a:pPr algn="l" marL="589616" indent="-294808" lvl="1">
              <a:lnSpc>
                <a:spcPts val="3823"/>
              </a:lnSpc>
              <a:spcBef>
                <a:spcPct val="0"/>
              </a:spcBef>
              <a:buFont typeface="Arial"/>
              <a:buChar char="•"/>
            </a:pPr>
            <a:r>
              <a:rPr lang="en-US" sz="2730" spc="-54" strike="noStrike" u="none">
                <a:solidFill>
                  <a:srgbClr val="051D40"/>
                </a:solidFill>
                <a:latin typeface="Poppins"/>
                <a:ea typeface="Poppins"/>
                <a:cs typeface="Poppins"/>
                <a:sym typeface="Poppins"/>
              </a:rPr>
              <a:t>Download PDF attachments.</a:t>
            </a:r>
          </a:p>
          <a:p>
            <a:pPr algn="l" marL="589616" indent="-294808" lvl="1">
              <a:lnSpc>
                <a:spcPts val="3823"/>
              </a:lnSpc>
              <a:spcBef>
                <a:spcPct val="0"/>
              </a:spcBef>
              <a:buFont typeface="Arial"/>
              <a:buChar char="•"/>
            </a:pPr>
            <a:r>
              <a:rPr lang="en-US" sz="2730" spc="-54" strike="noStrike" u="none">
                <a:solidFill>
                  <a:srgbClr val="051D40"/>
                </a:solidFill>
                <a:latin typeface="Poppins"/>
                <a:ea typeface="Poppins"/>
                <a:cs typeface="Poppins"/>
                <a:sym typeface="Poppins"/>
              </a:rPr>
              <a:t>Extract candidate details (name, phone, email, etc.).</a:t>
            </a:r>
          </a:p>
          <a:p>
            <a:pPr algn="l" marL="589616" indent="-294808" lvl="1">
              <a:lnSpc>
                <a:spcPts val="3823"/>
              </a:lnSpc>
              <a:spcBef>
                <a:spcPct val="0"/>
              </a:spcBef>
              <a:buFont typeface="Arial"/>
              <a:buChar char="•"/>
            </a:pPr>
            <a:r>
              <a:rPr lang="en-US" sz="2730" spc="-54" strike="noStrike" u="none">
                <a:solidFill>
                  <a:srgbClr val="051D40"/>
                </a:solidFill>
                <a:latin typeface="Poppins"/>
                <a:ea typeface="Poppins"/>
                <a:cs typeface="Poppins"/>
                <a:sym typeface="Poppins"/>
              </a:rPr>
              <a:t>Open Microsoft Form and populate fields.</a:t>
            </a:r>
          </a:p>
          <a:p>
            <a:pPr algn="l" marL="589616" indent="-294808" lvl="1">
              <a:lnSpc>
                <a:spcPts val="3823"/>
              </a:lnSpc>
              <a:spcBef>
                <a:spcPct val="0"/>
              </a:spcBef>
              <a:buFont typeface="Arial"/>
              <a:buChar char="•"/>
            </a:pPr>
            <a:r>
              <a:rPr lang="en-US" sz="2730" spc="-54" strike="noStrike" u="none">
                <a:solidFill>
                  <a:srgbClr val="051D40"/>
                </a:solidFill>
                <a:latin typeface="Poppins"/>
                <a:ea typeface="Poppins"/>
                <a:cs typeface="Poppins"/>
                <a:sym typeface="Poppins"/>
              </a:rPr>
              <a:t>Submit the form and log the data.</a:t>
            </a:r>
          </a:p>
        </p:txBody>
      </p:sp>
      <p:sp>
        <p:nvSpPr>
          <p:cNvPr name="TextBox 11" id="11"/>
          <p:cNvSpPr txBox="true"/>
          <p:nvPr/>
        </p:nvSpPr>
        <p:spPr>
          <a:xfrm rot="0">
            <a:off x="1419904" y="2260798"/>
            <a:ext cx="6518345" cy="795018"/>
          </a:xfrm>
          <a:prstGeom prst="rect">
            <a:avLst/>
          </a:prstGeom>
        </p:spPr>
        <p:txBody>
          <a:bodyPr anchor="t" rtlCol="false" tIns="0" lIns="0" bIns="0" rIns="0">
            <a:spAutoFit/>
          </a:bodyPr>
          <a:lstStyle/>
          <a:p>
            <a:pPr algn="l">
              <a:lnSpc>
                <a:spcPts val="6580"/>
              </a:lnSpc>
              <a:spcBef>
                <a:spcPct val="0"/>
              </a:spcBef>
            </a:pPr>
            <a:r>
              <a:rPr lang="en-US" sz="4700">
                <a:solidFill>
                  <a:srgbClr val="051D40"/>
                </a:solidFill>
                <a:latin typeface="Open Sans Extra Bold"/>
                <a:ea typeface="Open Sans Extra Bold"/>
                <a:cs typeface="Open Sans Extra Bold"/>
                <a:sym typeface="Open Sans Extra Bold"/>
              </a:rPr>
              <a:t>Workflow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61337"/>
            <a:ext cx="5740471" cy="3307255"/>
          </a:xfrm>
          <a:prstGeom prst="rect">
            <a:avLst/>
          </a:prstGeom>
        </p:spPr>
        <p:txBody>
          <a:bodyPr anchor="t" rtlCol="false" tIns="0" lIns="0" bIns="0" rIns="0">
            <a:spAutoFit/>
          </a:bodyPr>
          <a:lstStyle/>
          <a:p>
            <a:pPr algn="l">
              <a:lnSpc>
                <a:spcPts val="8810"/>
              </a:lnSpc>
            </a:pPr>
            <a:r>
              <a:rPr lang="en-US" sz="6293">
                <a:solidFill>
                  <a:srgbClr val="FDFDFD"/>
                </a:solidFill>
                <a:latin typeface="Open Sans Extra Bold"/>
                <a:ea typeface="Open Sans Extra Bold"/>
                <a:cs typeface="Open Sans Extra Bold"/>
                <a:sym typeface="Open Sans Extra Bold"/>
              </a:rPr>
              <a:t>Step 1:</a:t>
            </a:r>
          </a:p>
          <a:p>
            <a:pPr algn="l" marL="0" indent="0" lvl="0">
              <a:lnSpc>
                <a:spcPts val="8810"/>
              </a:lnSpc>
              <a:spcBef>
                <a:spcPct val="0"/>
              </a:spcBef>
            </a:pPr>
            <a:r>
              <a:rPr lang="en-US" sz="6293">
                <a:solidFill>
                  <a:srgbClr val="FDFDFD"/>
                </a:solidFill>
                <a:latin typeface="Open Sans Extra Bold"/>
                <a:ea typeface="Open Sans Extra Bold"/>
                <a:cs typeface="Open Sans Extra Bold"/>
                <a:sym typeface="Open Sans Extra Bold"/>
              </a:rPr>
              <a:t>Fetch and Filter Emails</a:t>
            </a:r>
          </a:p>
        </p:txBody>
      </p:sp>
      <p:sp>
        <p:nvSpPr>
          <p:cNvPr name="Freeform 9" id="9"/>
          <p:cNvSpPr/>
          <p:nvPr/>
        </p:nvSpPr>
        <p:spPr>
          <a:xfrm flipH="false" flipV="false" rot="0">
            <a:off x="8131031" y="717426"/>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9793412" y="987781"/>
            <a:ext cx="5768345" cy="44177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Activity Used: Get IMAP Mail Messages</a:t>
            </a:r>
          </a:p>
        </p:txBody>
      </p:sp>
      <p:sp>
        <p:nvSpPr>
          <p:cNvPr name="TextBox 11" id="11"/>
          <p:cNvSpPr txBox="true"/>
          <p:nvPr/>
        </p:nvSpPr>
        <p:spPr>
          <a:xfrm rot="0">
            <a:off x="8276089" y="990638"/>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8843159" y="2656032"/>
            <a:ext cx="1424256" cy="1424256"/>
          </a:xfrm>
          <a:custGeom>
            <a:avLst/>
            <a:gdLst/>
            <a:ahLst/>
            <a:cxnLst/>
            <a:rect r="r" b="b" t="t" l="l"/>
            <a:pathLst>
              <a:path h="1424256" w="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387505" y="2694662"/>
            <a:ext cx="5768345" cy="87992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F</a:t>
            </a:r>
            <a:r>
              <a:rPr lang="en-US" sz="2482" spc="-49" strike="noStrike" u="none">
                <a:solidFill>
                  <a:srgbClr val="145DA0"/>
                </a:solidFill>
                <a:latin typeface="Poppins"/>
                <a:ea typeface="Poppins"/>
                <a:cs typeface="Poppins"/>
                <a:sym typeface="Poppins"/>
              </a:rPr>
              <a:t>ilter Criteria: Subject contains "STGi | New Hire(s)"</a:t>
            </a:r>
          </a:p>
        </p:txBody>
      </p:sp>
      <p:sp>
        <p:nvSpPr>
          <p:cNvPr name="TextBox 14" id="14"/>
          <p:cNvSpPr txBox="true"/>
          <p:nvPr/>
        </p:nvSpPr>
        <p:spPr>
          <a:xfrm rot="0">
            <a:off x="8988217" y="292924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8998942" y="494706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423198" y="8378377"/>
            <a:ext cx="5768345" cy="87992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Retrieved emails are stored as a list of emails objects for further processing.</a:t>
            </a:r>
          </a:p>
        </p:txBody>
      </p:sp>
      <p:sp>
        <p:nvSpPr>
          <p:cNvPr name="TextBox 17" id="17"/>
          <p:cNvSpPr txBox="true"/>
          <p:nvPr/>
        </p:nvSpPr>
        <p:spPr>
          <a:xfrm rot="0">
            <a:off x="9144000" y="522027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8" id="18"/>
          <p:cNvSpPr/>
          <p:nvPr/>
        </p:nvSpPr>
        <p:spPr>
          <a:xfrm flipH="false" flipV="false" rot="0">
            <a:off x="8522518" y="8075828"/>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8667576" y="8349040"/>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name="Group 20" id="20"/>
          <p:cNvGrpSpPr/>
          <p:nvPr/>
        </p:nvGrpSpPr>
        <p:grpSpPr>
          <a:xfrm rot="0">
            <a:off x="7905455" y="2656032"/>
            <a:ext cx="373607" cy="37360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2" id="2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3" id="23"/>
          <p:cNvGrpSpPr/>
          <p:nvPr/>
        </p:nvGrpSpPr>
        <p:grpSpPr>
          <a:xfrm rot="0">
            <a:off x="8315313" y="4180490"/>
            <a:ext cx="373607" cy="37360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5" id="2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6" id="26"/>
          <p:cNvGrpSpPr/>
          <p:nvPr/>
        </p:nvGrpSpPr>
        <p:grpSpPr>
          <a:xfrm rot="0">
            <a:off x="7944228" y="7402839"/>
            <a:ext cx="373607" cy="37360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8" id="2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8309460" y="5760481"/>
            <a:ext cx="373607" cy="37360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2" id="32"/>
          <p:cNvSpPr txBox="true"/>
          <p:nvPr/>
        </p:nvSpPr>
        <p:spPr>
          <a:xfrm rot="0">
            <a:off x="10737523" y="4802644"/>
            <a:ext cx="5768345" cy="307067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IMAP Configuration:</a:t>
            </a:r>
          </a:p>
          <a:p>
            <a:pPr algn="l" marL="535941" indent="-267970" lvl="1">
              <a:lnSpc>
                <a:spcPts val="3475"/>
              </a:lnSpc>
              <a:buFont typeface="Arial"/>
              <a:buChar char="•"/>
            </a:pPr>
            <a:r>
              <a:rPr lang="en-US" sz="2482" spc="-49">
                <a:solidFill>
                  <a:srgbClr val="145DA0"/>
                </a:solidFill>
                <a:latin typeface="Poppins"/>
                <a:ea typeface="Poppins"/>
                <a:cs typeface="Poppins"/>
                <a:sym typeface="Poppins"/>
              </a:rPr>
              <a:t>Mail Server: (e.g., imap.gmail.com)</a:t>
            </a:r>
          </a:p>
          <a:p>
            <a:pPr algn="l" marL="535941" indent="-267970" lvl="1">
              <a:lnSpc>
                <a:spcPts val="3475"/>
              </a:lnSpc>
              <a:buFont typeface="Arial"/>
              <a:buChar char="•"/>
            </a:pPr>
            <a:r>
              <a:rPr lang="en-US" sz="2482" spc="-49">
                <a:solidFill>
                  <a:srgbClr val="145DA0"/>
                </a:solidFill>
                <a:latin typeface="Poppins"/>
                <a:ea typeface="Poppins"/>
                <a:cs typeface="Poppins"/>
                <a:sym typeface="Poppins"/>
              </a:rPr>
              <a:t>Port: 993 (for secure connection with SSL)</a:t>
            </a:r>
          </a:p>
          <a:p>
            <a:pPr algn="l" marL="535941" indent="-267970" lvl="1">
              <a:lnSpc>
                <a:spcPts val="3475"/>
              </a:lnSpc>
              <a:buFont typeface="Arial"/>
              <a:buChar char="•"/>
            </a:pPr>
            <a:r>
              <a:rPr lang="en-US" sz="2482" spc="-49">
                <a:solidFill>
                  <a:srgbClr val="145DA0"/>
                </a:solidFill>
                <a:latin typeface="Poppins"/>
                <a:ea typeface="Poppins"/>
                <a:cs typeface="Poppins"/>
                <a:sym typeface="Poppins"/>
              </a:rPr>
              <a:t>Username/Password: Credentials for the HR inbox.</a:t>
            </a:r>
          </a:p>
          <a:p>
            <a:pPr algn="l">
              <a:lnSpc>
                <a:spcPts val="347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51812"/>
            <a:ext cx="5740471" cy="3431715"/>
          </a:xfrm>
          <a:prstGeom prst="rect">
            <a:avLst/>
          </a:prstGeom>
        </p:spPr>
        <p:txBody>
          <a:bodyPr anchor="t" rtlCol="false" tIns="0" lIns="0" bIns="0" rIns="0">
            <a:spAutoFit/>
          </a:bodyPr>
          <a:lstStyle/>
          <a:p>
            <a:pPr algn="l">
              <a:lnSpc>
                <a:spcPts val="9790"/>
              </a:lnSpc>
            </a:pPr>
            <a:r>
              <a:rPr lang="en-US" sz="6993">
                <a:solidFill>
                  <a:srgbClr val="FDFDFD"/>
                </a:solidFill>
                <a:latin typeface="Open Sans Extra Bold"/>
                <a:ea typeface="Open Sans Extra Bold"/>
                <a:cs typeface="Open Sans Extra Bold"/>
                <a:sym typeface="Open Sans Extra Bold"/>
              </a:rPr>
              <a:t>Step 2:</a:t>
            </a:r>
          </a:p>
          <a:p>
            <a:pPr algn="l" marL="0" indent="0" lvl="0">
              <a:lnSpc>
                <a:spcPts val="8810"/>
              </a:lnSpc>
              <a:spcBef>
                <a:spcPct val="0"/>
              </a:spcBef>
            </a:pPr>
            <a:r>
              <a:rPr lang="en-US" sz="6293">
                <a:solidFill>
                  <a:srgbClr val="FDFDFD"/>
                </a:solidFill>
                <a:latin typeface="Open Sans Extra Bold"/>
                <a:ea typeface="Open Sans Extra Bold"/>
                <a:cs typeface="Open Sans Extra Bold"/>
                <a:sym typeface="Open Sans Extra Bold"/>
              </a:rPr>
              <a:t>Download Attachments</a:t>
            </a:r>
          </a:p>
        </p:txBody>
      </p:sp>
      <p:sp>
        <p:nvSpPr>
          <p:cNvPr name="Freeform 9" id="9"/>
          <p:cNvSpPr/>
          <p:nvPr/>
        </p:nvSpPr>
        <p:spPr>
          <a:xfrm flipH="false" flipV="false" rot="0">
            <a:off x="8538009" y="1231776"/>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251574" y="835266"/>
            <a:ext cx="5768345" cy="219437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Activity Used: For Each (Mail Attachment), Save Attachment: Downloads and saves the filtered PDF files to a specified folder for further processi</a:t>
            </a:r>
          </a:p>
        </p:txBody>
      </p:sp>
      <p:sp>
        <p:nvSpPr>
          <p:cNvPr name="TextBox 11" id="11"/>
          <p:cNvSpPr txBox="true"/>
          <p:nvPr/>
        </p:nvSpPr>
        <p:spPr>
          <a:xfrm rot="0">
            <a:off x="8683067" y="1504988"/>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9144000" y="4072148"/>
            <a:ext cx="1424256" cy="1424256"/>
          </a:xfrm>
          <a:custGeom>
            <a:avLst/>
            <a:gdLst/>
            <a:ahLst/>
            <a:cxnLst/>
            <a:rect r="r" b="b" t="t" l="l"/>
            <a:pathLst>
              <a:path h="1424256" w="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836008" y="4254422"/>
            <a:ext cx="5768345" cy="87992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Logic: Filter and download the PDF files attached in the mail.</a:t>
            </a:r>
          </a:p>
        </p:txBody>
      </p:sp>
      <p:sp>
        <p:nvSpPr>
          <p:cNvPr name="TextBox 14" id="14"/>
          <p:cNvSpPr txBox="true"/>
          <p:nvPr/>
        </p:nvSpPr>
        <p:spPr>
          <a:xfrm rot="0">
            <a:off x="9289058" y="4345359"/>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8683067" y="6887053"/>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568256" y="6716853"/>
            <a:ext cx="5768345" cy="219437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Save Attachment: Use the Save Attachment activity to download and store the attachment in the designated folder (e.g., C:\Resumes\).</a:t>
            </a:r>
          </a:p>
        </p:txBody>
      </p:sp>
      <p:sp>
        <p:nvSpPr>
          <p:cNvPr name="TextBox 17" id="17"/>
          <p:cNvSpPr txBox="true"/>
          <p:nvPr/>
        </p:nvSpPr>
        <p:spPr>
          <a:xfrm rot="0">
            <a:off x="8828125" y="71602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nvGrpSpPr>
          <p:cNvPr name="Group 18" id="18"/>
          <p:cNvGrpSpPr/>
          <p:nvPr/>
        </p:nvGrpSpPr>
        <p:grpSpPr>
          <a:xfrm rot="0">
            <a:off x="7905455" y="2656032"/>
            <a:ext cx="373607" cy="3736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0" id="2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8315313" y="4180490"/>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7944228" y="7402839"/>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8309460" y="5760481"/>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56552" y="2625902"/>
            <a:ext cx="6239253" cy="4546140"/>
          </a:xfrm>
          <a:prstGeom prst="rect">
            <a:avLst/>
          </a:prstGeom>
        </p:spPr>
        <p:txBody>
          <a:bodyPr anchor="t" rtlCol="false" tIns="0" lIns="0" bIns="0" rIns="0">
            <a:spAutoFit/>
          </a:bodyPr>
          <a:lstStyle/>
          <a:p>
            <a:pPr algn="l">
              <a:lnSpc>
                <a:spcPts val="9790"/>
              </a:lnSpc>
            </a:pPr>
            <a:r>
              <a:rPr lang="en-US" sz="6993">
                <a:solidFill>
                  <a:srgbClr val="FDFDFD"/>
                </a:solidFill>
                <a:latin typeface="Open Sans Extra Bold"/>
                <a:ea typeface="Open Sans Extra Bold"/>
                <a:cs typeface="Open Sans Extra Bold"/>
                <a:sym typeface="Open Sans Extra Bold"/>
              </a:rPr>
              <a:t>Step 3:</a:t>
            </a:r>
          </a:p>
          <a:p>
            <a:pPr algn="l" marL="0" indent="0" lvl="0">
              <a:lnSpc>
                <a:spcPts val="8810"/>
              </a:lnSpc>
              <a:spcBef>
                <a:spcPct val="0"/>
              </a:spcBef>
            </a:pPr>
            <a:r>
              <a:rPr lang="en-US" sz="6293">
                <a:solidFill>
                  <a:srgbClr val="FDFDFD"/>
                </a:solidFill>
                <a:latin typeface="Open Sans Extra Bold"/>
                <a:ea typeface="Open Sans Extra Bold"/>
                <a:cs typeface="Open Sans Extra Bold"/>
                <a:sym typeface="Open Sans Extra Bold"/>
              </a:rPr>
              <a:t>Extract Candidate Details</a:t>
            </a:r>
          </a:p>
        </p:txBody>
      </p:sp>
      <p:sp>
        <p:nvSpPr>
          <p:cNvPr name="Freeform 9" id="9"/>
          <p:cNvSpPr/>
          <p:nvPr/>
        </p:nvSpPr>
        <p:spPr>
          <a:xfrm flipH="false" flipV="false" rot="0">
            <a:off x="8317835" y="907461"/>
            <a:ext cx="1424256" cy="1424256"/>
          </a:xfrm>
          <a:custGeom>
            <a:avLst/>
            <a:gdLst/>
            <a:ahLst/>
            <a:cxnLst/>
            <a:rect r="r" b="b" t="t" l="l"/>
            <a:pathLst>
              <a:path h="1424256" w="1424256">
                <a:moveTo>
                  <a:pt x="0" y="0"/>
                </a:moveTo>
                <a:lnTo>
                  <a:pt x="1424255" y="0"/>
                </a:lnTo>
                <a:lnTo>
                  <a:pt x="1424255"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107323" y="962025"/>
            <a:ext cx="5768345" cy="87992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Activity Used: Read PDF Text: Extracts the entire text from the PDF file.</a:t>
            </a:r>
          </a:p>
        </p:txBody>
      </p:sp>
      <p:sp>
        <p:nvSpPr>
          <p:cNvPr name="TextBox 11" id="11"/>
          <p:cNvSpPr txBox="true"/>
          <p:nvPr/>
        </p:nvSpPr>
        <p:spPr>
          <a:xfrm rot="0">
            <a:off x="8462893" y="118067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9096423" y="3841969"/>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928181" y="3501565"/>
            <a:ext cx="5768345" cy="263252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Use Regex: Utilize Regular Expressions (Regex) to parse the text extracted from the PDF. The following fields are targeted for extraction: candidate name, phone number, email , skills, and years of experience.</a:t>
            </a:r>
          </a:p>
        </p:txBody>
      </p:sp>
      <p:sp>
        <p:nvSpPr>
          <p:cNvPr name="TextBox 14" id="14"/>
          <p:cNvSpPr txBox="true"/>
          <p:nvPr/>
        </p:nvSpPr>
        <p:spPr>
          <a:xfrm rot="0">
            <a:off x="9241481" y="4115181"/>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8683067" y="7267610"/>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621673" y="7336164"/>
            <a:ext cx="5768345" cy="131807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Assign Activities: Assign extracted values to the respective variables for use in subsequent steps.</a:t>
            </a:r>
          </a:p>
        </p:txBody>
      </p:sp>
      <p:sp>
        <p:nvSpPr>
          <p:cNvPr name="TextBox 17" id="17"/>
          <p:cNvSpPr txBox="true"/>
          <p:nvPr/>
        </p:nvSpPr>
        <p:spPr>
          <a:xfrm rot="0">
            <a:off x="8828125" y="7540822"/>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nvGrpSpPr>
          <p:cNvPr name="Group 18" id="18"/>
          <p:cNvGrpSpPr/>
          <p:nvPr/>
        </p:nvGrpSpPr>
        <p:grpSpPr>
          <a:xfrm rot="0">
            <a:off x="7905455" y="2656032"/>
            <a:ext cx="373607" cy="3736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0" id="2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8315313" y="4180490"/>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7944228" y="7402839"/>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8309460" y="5760481"/>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56552" y="2625902"/>
            <a:ext cx="6239253" cy="4546140"/>
          </a:xfrm>
          <a:prstGeom prst="rect">
            <a:avLst/>
          </a:prstGeom>
        </p:spPr>
        <p:txBody>
          <a:bodyPr anchor="t" rtlCol="false" tIns="0" lIns="0" bIns="0" rIns="0">
            <a:spAutoFit/>
          </a:bodyPr>
          <a:lstStyle/>
          <a:p>
            <a:pPr algn="l">
              <a:lnSpc>
                <a:spcPts val="9790"/>
              </a:lnSpc>
            </a:pPr>
            <a:r>
              <a:rPr lang="en-US" sz="6993">
                <a:solidFill>
                  <a:srgbClr val="FDFDFD"/>
                </a:solidFill>
                <a:latin typeface="Open Sans Extra Bold"/>
                <a:ea typeface="Open Sans Extra Bold"/>
                <a:cs typeface="Open Sans Extra Bold"/>
                <a:sym typeface="Open Sans Extra Bold"/>
              </a:rPr>
              <a:t>Step 4:</a:t>
            </a:r>
          </a:p>
          <a:p>
            <a:pPr algn="l" marL="0" indent="0" lvl="0">
              <a:lnSpc>
                <a:spcPts val="8810"/>
              </a:lnSpc>
              <a:spcBef>
                <a:spcPct val="0"/>
              </a:spcBef>
            </a:pPr>
            <a:r>
              <a:rPr lang="en-US" sz="6293">
                <a:solidFill>
                  <a:srgbClr val="FDFDFD"/>
                </a:solidFill>
                <a:latin typeface="Open Sans Extra Bold"/>
                <a:ea typeface="Open Sans Extra Bold"/>
                <a:cs typeface="Open Sans Extra Bold"/>
                <a:sym typeface="Open Sans Extra Bold"/>
              </a:rPr>
              <a:t>Populate Microsoft Form</a:t>
            </a:r>
          </a:p>
        </p:txBody>
      </p:sp>
      <p:sp>
        <p:nvSpPr>
          <p:cNvPr name="Freeform 9" id="9"/>
          <p:cNvSpPr/>
          <p:nvPr/>
        </p:nvSpPr>
        <p:spPr>
          <a:xfrm flipH="false" flipV="false" rot="0">
            <a:off x="8317835" y="575555"/>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9980215" y="670743"/>
            <a:ext cx="5768345" cy="175622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Activity Used: Open Browser. Utilize the Open Browser activity to navigate to the Microsoft Form URL (e.g., the link provided for the form).</a:t>
            </a:r>
          </a:p>
        </p:txBody>
      </p:sp>
      <p:sp>
        <p:nvSpPr>
          <p:cNvPr name="TextBox 11" id="11"/>
          <p:cNvSpPr txBox="true"/>
          <p:nvPr/>
        </p:nvSpPr>
        <p:spPr>
          <a:xfrm rot="0">
            <a:off x="8462893" y="848767"/>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9127070" y="3987906"/>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1132351" y="3564012"/>
            <a:ext cx="5768345" cy="263252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Used the Type Into activity to enter the extracted candidate details into the respective fields of the form:</a:t>
            </a:r>
          </a:p>
          <a:p>
            <a:pPr algn="l">
              <a:lnSpc>
                <a:spcPts val="3475"/>
              </a:lnSpc>
            </a:pPr>
            <a:r>
              <a:rPr lang="en-US" sz="2482" spc="-49">
                <a:solidFill>
                  <a:srgbClr val="145DA0"/>
                </a:solidFill>
                <a:latin typeface="Poppins"/>
                <a:ea typeface="Poppins"/>
                <a:cs typeface="Poppins"/>
                <a:sym typeface="Poppins"/>
              </a:rPr>
              <a:t>Candidate Name: Type into the "Name" field using the variable candidateName.</a:t>
            </a:r>
          </a:p>
        </p:txBody>
      </p:sp>
      <p:sp>
        <p:nvSpPr>
          <p:cNvPr name="TextBox 14" id="14"/>
          <p:cNvSpPr txBox="true"/>
          <p:nvPr/>
        </p:nvSpPr>
        <p:spPr>
          <a:xfrm rot="0">
            <a:off x="9272128" y="4261118"/>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8522518" y="756875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308724" y="7502077"/>
            <a:ext cx="5768345" cy="175622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Submit Form: Use the Click activity to interact with the form's submit button, automating the submission process.</a:t>
            </a:r>
          </a:p>
          <a:p>
            <a:pPr algn="l">
              <a:lnSpc>
                <a:spcPts val="3475"/>
              </a:lnSpc>
            </a:pPr>
          </a:p>
        </p:txBody>
      </p:sp>
      <p:sp>
        <p:nvSpPr>
          <p:cNvPr name="TextBox 17" id="17"/>
          <p:cNvSpPr txBox="true"/>
          <p:nvPr/>
        </p:nvSpPr>
        <p:spPr>
          <a:xfrm rot="0">
            <a:off x="8667576" y="784196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nvGrpSpPr>
          <p:cNvPr name="Group 18" id="18"/>
          <p:cNvGrpSpPr/>
          <p:nvPr/>
        </p:nvGrpSpPr>
        <p:grpSpPr>
          <a:xfrm rot="0">
            <a:off x="7905455" y="2656032"/>
            <a:ext cx="373607" cy="3736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0" id="2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8315313" y="4180490"/>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7944228" y="7402839"/>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8309460" y="5760481"/>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56552" y="2625902"/>
            <a:ext cx="6239253" cy="4033059"/>
          </a:xfrm>
          <a:prstGeom prst="rect">
            <a:avLst/>
          </a:prstGeom>
        </p:spPr>
        <p:txBody>
          <a:bodyPr anchor="t" rtlCol="false" tIns="0" lIns="0" bIns="0" rIns="0">
            <a:spAutoFit/>
          </a:bodyPr>
          <a:lstStyle/>
          <a:p>
            <a:pPr algn="l">
              <a:lnSpc>
                <a:spcPts val="9790"/>
              </a:lnSpc>
            </a:pPr>
            <a:r>
              <a:rPr lang="en-US" sz="6993">
                <a:solidFill>
                  <a:srgbClr val="FDFDFD"/>
                </a:solidFill>
                <a:latin typeface="Open Sans Extra Bold"/>
                <a:ea typeface="Open Sans Extra Bold"/>
                <a:cs typeface="Open Sans Extra Bold"/>
                <a:sym typeface="Open Sans Extra Bold"/>
              </a:rPr>
              <a:t>Step 5:</a:t>
            </a:r>
          </a:p>
          <a:p>
            <a:pPr algn="l">
              <a:lnSpc>
                <a:spcPts val="8810"/>
              </a:lnSpc>
            </a:pPr>
            <a:r>
              <a:rPr lang="en-US" sz="6293">
                <a:solidFill>
                  <a:srgbClr val="FDFDFD"/>
                </a:solidFill>
                <a:latin typeface="Open Sans Extra Bold"/>
                <a:ea typeface="Open Sans Extra Bold"/>
                <a:cs typeface="Open Sans Extra Bold"/>
                <a:sym typeface="Open Sans Extra Bold"/>
              </a:rPr>
              <a:t>Audit Report Generation</a:t>
            </a:r>
          </a:p>
          <a:p>
            <a:pPr algn="l" marL="0" indent="0" lvl="0">
              <a:lnSpc>
                <a:spcPts val="4470"/>
              </a:lnSpc>
              <a:spcBef>
                <a:spcPct val="0"/>
              </a:spcBef>
            </a:pPr>
            <a:r>
              <a:rPr lang="en-US" sz="3193">
                <a:solidFill>
                  <a:srgbClr val="FDFDFD"/>
                </a:solidFill>
                <a:latin typeface="Open Sans Extra Bold"/>
                <a:ea typeface="Open Sans Extra Bold"/>
                <a:cs typeface="Open Sans Extra Bold"/>
                <a:sym typeface="Open Sans Extra Bold"/>
              </a:rPr>
              <a:t>(in progress)</a:t>
            </a:r>
          </a:p>
        </p:txBody>
      </p:sp>
      <p:sp>
        <p:nvSpPr>
          <p:cNvPr name="Freeform 9" id="9"/>
          <p:cNvSpPr/>
          <p:nvPr/>
        </p:nvSpPr>
        <p:spPr>
          <a:xfrm flipH="false" flipV="false" rot="0">
            <a:off x="8309460" y="786916"/>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60000">
            <a:off x="10177941" y="922300"/>
            <a:ext cx="5768345" cy="87992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Activity Used: Excel Process Scope, Write Cell,  Send SMTP Mail Message</a:t>
            </a:r>
          </a:p>
        </p:txBody>
      </p:sp>
      <p:sp>
        <p:nvSpPr>
          <p:cNvPr name="TextBox 11" id="11"/>
          <p:cNvSpPr txBox="true"/>
          <p:nvPr/>
        </p:nvSpPr>
        <p:spPr>
          <a:xfrm rot="0">
            <a:off x="8454518" y="1060128"/>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9121217" y="301454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1006406" y="5537453"/>
            <a:ext cx="5768345" cy="131807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Write Cell activities to add the data dynamically after each candidate is processed and stored in excel doc.</a:t>
            </a:r>
          </a:p>
        </p:txBody>
      </p:sp>
      <p:sp>
        <p:nvSpPr>
          <p:cNvPr name="TextBox 14" id="14"/>
          <p:cNvSpPr txBox="true"/>
          <p:nvPr/>
        </p:nvSpPr>
        <p:spPr>
          <a:xfrm rot="0">
            <a:off x="9266275" y="328775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9102167" y="5517418"/>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487589" y="7932274"/>
            <a:ext cx="5768345" cy="175622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Use the Send SMTP Mail Message activity to send the audit report with a summary to the HR team.</a:t>
            </a:r>
            <a:r>
              <a:rPr lang="en-US" sz="2482" spc="-49">
                <a:solidFill>
                  <a:srgbClr val="145DA0"/>
                </a:solidFill>
                <a:latin typeface="Poppins"/>
                <a:ea typeface="Poppins"/>
                <a:cs typeface="Poppins"/>
                <a:sym typeface="Poppins"/>
              </a:rPr>
              <a:t>Attach the AuditLog.xlsx file.</a:t>
            </a:r>
          </a:p>
        </p:txBody>
      </p:sp>
      <p:sp>
        <p:nvSpPr>
          <p:cNvPr name="TextBox 17" id="17"/>
          <p:cNvSpPr txBox="true"/>
          <p:nvPr/>
        </p:nvSpPr>
        <p:spPr>
          <a:xfrm rot="0">
            <a:off x="9247225" y="5790630"/>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8" id="18"/>
          <p:cNvSpPr/>
          <p:nvPr/>
        </p:nvSpPr>
        <p:spPr>
          <a:xfrm flipH="false" flipV="false" rot="0">
            <a:off x="8496263" y="7998949"/>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8641321" y="8272161"/>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name="Group 20" id="20"/>
          <p:cNvGrpSpPr/>
          <p:nvPr/>
        </p:nvGrpSpPr>
        <p:grpSpPr>
          <a:xfrm rot="0">
            <a:off x="7905455" y="2656032"/>
            <a:ext cx="373607" cy="37360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2" id="2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3" id="23"/>
          <p:cNvGrpSpPr/>
          <p:nvPr/>
        </p:nvGrpSpPr>
        <p:grpSpPr>
          <a:xfrm rot="0">
            <a:off x="8315313" y="4180490"/>
            <a:ext cx="373607" cy="37360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5" id="2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6" id="26"/>
          <p:cNvGrpSpPr/>
          <p:nvPr/>
        </p:nvGrpSpPr>
        <p:grpSpPr>
          <a:xfrm rot="0">
            <a:off x="7944228" y="7402839"/>
            <a:ext cx="373607" cy="37360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8" id="2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8309460" y="5760481"/>
            <a:ext cx="373607" cy="37360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2" id="32"/>
          <p:cNvSpPr txBox="true"/>
          <p:nvPr/>
        </p:nvSpPr>
        <p:spPr>
          <a:xfrm rot="0">
            <a:off x="11006406" y="2951570"/>
            <a:ext cx="5768345" cy="1756223"/>
          </a:xfrm>
          <a:prstGeom prst="rect">
            <a:avLst/>
          </a:prstGeom>
        </p:spPr>
        <p:txBody>
          <a:bodyPr anchor="t" rtlCol="false" tIns="0" lIns="0" bIns="0" rIns="0">
            <a:spAutoFit/>
          </a:bodyPr>
          <a:lstStyle/>
          <a:p>
            <a:pPr algn="l">
              <a:lnSpc>
                <a:spcPts val="3475"/>
              </a:lnSpc>
            </a:pPr>
            <a:r>
              <a:rPr lang="en-US" sz="2482" spc="-49">
                <a:solidFill>
                  <a:srgbClr val="145DA0"/>
                </a:solidFill>
                <a:latin typeface="Poppins"/>
                <a:ea typeface="Poppins"/>
                <a:cs typeface="Poppins"/>
                <a:sym typeface="Poppins"/>
              </a:rPr>
              <a:t>Create DataTable Variable:Define a DataTable variable to hold the audit log entries, including columns for: Candidate Name, Phone Number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DAGSGdiJnPI</dc:identifier>
  <dcterms:modified xsi:type="dcterms:W3CDTF">2011-08-01T06:04:30Z</dcterms:modified>
  <cp:revision>1</cp:revision>
  <dc:title>Automated Resume Screening and Microsoft Form Submission with UiPath</dc:title>
</cp:coreProperties>
</file>